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1" r:id="rId6"/>
    <p:sldId id="260"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70" d="100"/>
          <a:sy n="70" d="100"/>
        </p:scale>
        <p:origin x="-720" y="-5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AC447C-70E2-47F3-A95D-2DB03F5E0E7B}" type="datetimeFigureOut">
              <a:rPr lang="en-US" smtClean="0"/>
              <a:pPr/>
              <a:t>7/11/2020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D5AF9B-50BE-4B6E-90A0-C47448733C94}" type="slidenum">
              <a:rPr lang="en-US" smtClean="0"/>
              <a:pPr/>
              <a:t>‹#›</a:t>
            </a:fld>
            <a:endParaRPr lang="en-US"/>
          </a:p>
        </p:txBody>
      </p:sp>
    </p:spTree>
    <p:extLst>
      <p:ext uri="{BB962C8B-B14F-4D97-AF65-F5344CB8AC3E}">
        <p14:creationId xmlns:p14="http://schemas.microsoft.com/office/powerpoint/2010/main" xmlns="" val="1873929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D5AF9B-50BE-4B6E-90A0-C47448733C94}" type="slidenum">
              <a:rPr lang="en-US" smtClean="0"/>
              <a:pPr/>
              <a:t>5</a:t>
            </a:fld>
            <a:endParaRPr lang="en-US"/>
          </a:p>
        </p:txBody>
      </p:sp>
    </p:spTree>
    <p:extLst>
      <p:ext uri="{BB962C8B-B14F-4D97-AF65-F5344CB8AC3E}">
        <p14:creationId xmlns:p14="http://schemas.microsoft.com/office/powerpoint/2010/main" xmlns="" val="2523436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66BD25-3E4C-401D-B201-477EEAE635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052C890-04DC-4230-9E51-F4A811645F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DB8F71CB-72C2-4F9C-BE8D-33F4F2B38A60}"/>
              </a:ext>
            </a:extLst>
          </p:cNvPr>
          <p:cNvSpPr>
            <a:spLocks noGrp="1"/>
          </p:cNvSpPr>
          <p:nvPr>
            <p:ph type="dt" sz="half" idx="10"/>
          </p:nvPr>
        </p:nvSpPr>
        <p:spPr/>
        <p:txBody>
          <a:bodyPr/>
          <a:lstStyle/>
          <a:p>
            <a:fld id="{F54FD64F-F939-480C-91B2-68E04128F06A}" type="datetimeFigureOut">
              <a:rPr lang="en-US" smtClean="0"/>
              <a:pPr/>
              <a:t>7/11/2020</a:t>
            </a:fld>
            <a:endParaRPr lang="en-US"/>
          </a:p>
        </p:txBody>
      </p:sp>
      <p:sp>
        <p:nvSpPr>
          <p:cNvPr id="5" name="Footer Placeholder 4">
            <a:extLst>
              <a:ext uri="{FF2B5EF4-FFF2-40B4-BE49-F238E27FC236}">
                <a16:creationId xmlns:a16="http://schemas.microsoft.com/office/drawing/2014/main" xmlns="" id="{6CBA7A27-C687-48B2-863E-D9F2A3F2B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88E57BC-FF32-44F3-B7E8-22E8AD99AE7C}"/>
              </a:ext>
            </a:extLst>
          </p:cNvPr>
          <p:cNvSpPr>
            <a:spLocks noGrp="1"/>
          </p:cNvSpPr>
          <p:nvPr>
            <p:ph type="sldNum" sz="quarter" idx="12"/>
          </p:nvPr>
        </p:nvSpPr>
        <p:spPr/>
        <p:txBody>
          <a:body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41654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2FEA8C-985A-4E3C-BAB6-64A8D69777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8105D7B-C3C0-47FA-BC98-4D60F81922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17F2020-4025-499A-828B-1B6816220633}"/>
              </a:ext>
            </a:extLst>
          </p:cNvPr>
          <p:cNvSpPr>
            <a:spLocks noGrp="1"/>
          </p:cNvSpPr>
          <p:nvPr>
            <p:ph type="dt" sz="half" idx="10"/>
          </p:nvPr>
        </p:nvSpPr>
        <p:spPr/>
        <p:txBody>
          <a:bodyPr/>
          <a:lstStyle/>
          <a:p>
            <a:fld id="{F54FD64F-F939-480C-91B2-68E04128F06A}" type="datetimeFigureOut">
              <a:rPr lang="en-US" smtClean="0"/>
              <a:pPr/>
              <a:t>7/11/2020</a:t>
            </a:fld>
            <a:endParaRPr lang="en-US"/>
          </a:p>
        </p:txBody>
      </p:sp>
      <p:sp>
        <p:nvSpPr>
          <p:cNvPr id="5" name="Footer Placeholder 4">
            <a:extLst>
              <a:ext uri="{FF2B5EF4-FFF2-40B4-BE49-F238E27FC236}">
                <a16:creationId xmlns:a16="http://schemas.microsoft.com/office/drawing/2014/main" xmlns="" id="{BF7D3F49-375B-4CA6-A1CE-E43995315B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D7EDF6E-F952-494A-89EF-2128E586B957}"/>
              </a:ext>
            </a:extLst>
          </p:cNvPr>
          <p:cNvSpPr>
            <a:spLocks noGrp="1"/>
          </p:cNvSpPr>
          <p:nvPr>
            <p:ph type="sldNum" sz="quarter" idx="12"/>
          </p:nvPr>
        </p:nvSpPr>
        <p:spPr/>
        <p:txBody>
          <a:body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960516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71A8ADF-9D14-47AF-9986-AB0DE3C821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DE8833CD-7457-43DD-AF8E-6808DC7214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69ADFDD-BADC-4645-94D4-5E6151CAC6FA}"/>
              </a:ext>
            </a:extLst>
          </p:cNvPr>
          <p:cNvSpPr>
            <a:spLocks noGrp="1"/>
          </p:cNvSpPr>
          <p:nvPr>
            <p:ph type="dt" sz="half" idx="10"/>
          </p:nvPr>
        </p:nvSpPr>
        <p:spPr/>
        <p:txBody>
          <a:bodyPr/>
          <a:lstStyle/>
          <a:p>
            <a:fld id="{F54FD64F-F939-480C-91B2-68E04128F06A}" type="datetimeFigureOut">
              <a:rPr lang="en-US" smtClean="0"/>
              <a:pPr/>
              <a:t>7/11/2020</a:t>
            </a:fld>
            <a:endParaRPr lang="en-US"/>
          </a:p>
        </p:txBody>
      </p:sp>
      <p:sp>
        <p:nvSpPr>
          <p:cNvPr id="5" name="Footer Placeholder 4">
            <a:extLst>
              <a:ext uri="{FF2B5EF4-FFF2-40B4-BE49-F238E27FC236}">
                <a16:creationId xmlns:a16="http://schemas.microsoft.com/office/drawing/2014/main" xmlns="" id="{D9FE3BDB-FAD4-4C6B-97E0-C675491E51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6A41C9F-85FD-44B1-B212-ED50BB216216}"/>
              </a:ext>
            </a:extLst>
          </p:cNvPr>
          <p:cNvSpPr>
            <a:spLocks noGrp="1"/>
          </p:cNvSpPr>
          <p:nvPr>
            <p:ph type="sldNum" sz="quarter" idx="12"/>
          </p:nvPr>
        </p:nvSpPr>
        <p:spPr/>
        <p:txBody>
          <a:body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1304279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037044-27E8-4090-915C-A01ECD278B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FA8CDE2-04D4-4D77-8962-082CB83E9C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5CC4F55-59AF-4A97-86AE-18B58666ECD2}"/>
              </a:ext>
            </a:extLst>
          </p:cNvPr>
          <p:cNvSpPr>
            <a:spLocks noGrp="1"/>
          </p:cNvSpPr>
          <p:nvPr>
            <p:ph type="dt" sz="half" idx="10"/>
          </p:nvPr>
        </p:nvSpPr>
        <p:spPr/>
        <p:txBody>
          <a:bodyPr/>
          <a:lstStyle/>
          <a:p>
            <a:fld id="{F54FD64F-F939-480C-91B2-68E04128F06A}" type="datetimeFigureOut">
              <a:rPr lang="en-US" smtClean="0"/>
              <a:pPr/>
              <a:t>7/11/2020</a:t>
            </a:fld>
            <a:endParaRPr lang="en-US"/>
          </a:p>
        </p:txBody>
      </p:sp>
      <p:sp>
        <p:nvSpPr>
          <p:cNvPr id="5" name="Footer Placeholder 4">
            <a:extLst>
              <a:ext uri="{FF2B5EF4-FFF2-40B4-BE49-F238E27FC236}">
                <a16:creationId xmlns:a16="http://schemas.microsoft.com/office/drawing/2014/main" xmlns="" id="{F1FE422A-000A-4137-8BB1-9115A5205C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AEB8E67-C502-42EF-9EC1-9E1EF3E17270}"/>
              </a:ext>
            </a:extLst>
          </p:cNvPr>
          <p:cNvSpPr>
            <a:spLocks noGrp="1"/>
          </p:cNvSpPr>
          <p:nvPr>
            <p:ph type="sldNum" sz="quarter" idx="12"/>
          </p:nvPr>
        </p:nvSpPr>
        <p:spPr/>
        <p:txBody>
          <a:body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253459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F33501-E6F1-4C90-AF55-0CBCF6554D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5161A62-B61E-4880-8134-8350A1F330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D348418-71F8-449C-BB62-3078597A900C}"/>
              </a:ext>
            </a:extLst>
          </p:cNvPr>
          <p:cNvSpPr>
            <a:spLocks noGrp="1"/>
          </p:cNvSpPr>
          <p:nvPr>
            <p:ph type="dt" sz="half" idx="10"/>
          </p:nvPr>
        </p:nvSpPr>
        <p:spPr/>
        <p:txBody>
          <a:bodyPr/>
          <a:lstStyle/>
          <a:p>
            <a:fld id="{F54FD64F-F939-480C-91B2-68E04128F06A}" type="datetimeFigureOut">
              <a:rPr lang="en-US" smtClean="0"/>
              <a:pPr/>
              <a:t>7/11/2020</a:t>
            </a:fld>
            <a:endParaRPr lang="en-US"/>
          </a:p>
        </p:txBody>
      </p:sp>
      <p:sp>
        <p:nvSpPr>
          <p:cNvPr id="5" name="Footer Placeholder 4">
            <a:extLst>
              <a:ext uri="{FF2B5EF4-FFF2-40B4-BE49-F238E27FC236}">
                <a16:creationId xmlns:a16="http://schemas.microsoft.com/office/drawing/2014/main" xmlns="" id="{10567976-C99E-429A-B965-E0A08D4CBC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8255359-C702-4553-A2D1-91BB674B7118}"/>
              </a:ext>
            </a:extLst>
          </p:cNvPr>
          <p:cNvSpPr>
            <a:spLocks noGrp="1"/>
          </p:cNvSpPr>
          <p:nvPr>
            <p:ph type="sldNum" sz="quarter" idx="12"/>
          </p:nvPr>
        </p:nvSpPr>
        <p:spPr/>
        <p:txBody>
          <a:body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974825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6EE457-70A7-4BB0-917A-8E972BF770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3EA9CF0-7576-437F-9CA3-FD623F9C8A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49D7E79-A449-4B91-AA4E-A898402D05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2CD40A5-FDB8-42F9-8D1A-43A9154A0A5E}"/>
              </a:ext>
            </a:extLst>
          </p:cNvPr>
          <p:cNvSpPr>
            <a:spLocks noGrp="1"/>
          </p:cNvSpPr>
          <p:nvPr>
            <p:ph type="dt" sz="half" idx="10"/>
          </p:nvPr>
        </p:nvSpPr>
        <p:spPr/>
        <p:txBody>
          <a:bodyPr/>
          <a:lstStyle/>
          <a:p>
            <a:fld id="{F54FD64F-F939-480C-91B2-68E04128F06A}" type="datetimeFigureOut">
              <a:rPr lang="en-US" smtClean="0"/>
              <a:pPr/>
              <a:t>7/11/2020</a:t>
            </a:fld>
            <a:endParaRPr lang="en-US"/>
          </a:p>
        </p:txBody>
      </p:sp>
      <p:sp>
        <p:nvSpPr>
          <p:cNvPr id="6" name="Footer Placeholder 5">
            <a:extLst>
              <a:ext uri="{FF2B5EF4-FFF2-40B4-BE49-F238E27FC236}">
                <a16:creationId xmlns:a16="http://schemas.microsoft.com/office/drawing/2014/main" xmlns="" id="{8B4BF1CF-6AB3-44E1-8DAC-119F28EF9C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9D8B118-B8CE-48C7-96FA-F44DEA608AE0}"/>
              </a:ext>
            </a:extLst>
          </p:cNvPr>
          <p:cNvSpPr>
            <a:spLocks noGrp="1"/>
          </p:cNvSpPr>
          <p:nvPr>
            <p:ph type="sldNum" sz="quarter" idx="12"/>
          </p:nvPr>
        </p:nvSpPr>
        <p:spPr/>
        <p:txBody>
          <a:body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591409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BAA8A9-0E74-43B4-AB68-7F2CA4B189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6BD96A2-1169-4F6C-9BD0-033DB85328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FA96E09-DFBA-4DF3-8CA3-96A2AE6856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E179920D-F007-4673-B62A-124F78304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EF99424A-8BA1-4679-B73F-9F07E7E773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B257765-E75A-46BC-8096-629C2D541215}"/>
              </a:ext>
            </a:extLst>
          </p:cNvPr>
          <p:cNvSpPr>
            <a:spLocks noGrp="1"/>
          </p:cNvSpPr>
          <p:nvPr>
            <p:ph type="dt" sz="half" idx="10"/>
          </p:nvPr>
        </p:nvSpPr>
        <p:spPr/>
        <p:txBody>
          <a:bodyPr/>
          <a:lstStyle/>
          <a:p>
            <a:fld id="{F54FD64F-F939-480C-91B2-68E04128F06A}" type="datetimeFigureOut">
              <a:rPr lang="en-US" smtClean="0"/>
              <a:pPr/>
              <a:t>7/11/2020</a:t>
            </a:fld>
            <a:endParaRPr lang="en-US"/>
          </a:p>
        </p:txBody>
      </p:sp>
      <p:sp>
        <p:nvSpPr>
          <p:cNvPr id="8" name="Footer Placeholder 7">
            <a:extLst>
              <a:ext uri="{FF2B5EF4-FFF2-40B4-BE49-F238E27FC236}">
                <a16:creationId xmlns:a16="http://schemas.microsoft.com/office/drawing/2014/main" xmlns="" id="{9C0EE58F-2652-4601-8FA7-DBFFF81D77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F730F3A-BEFB-46AC-866C-89742CCF0366}"/>
              </a:ext>
            </a:extLst>
          </p:cNvPr>
          <p:cNvSpPr>
            <a:spLocks noGrp="1"/>
          </p:cNvSpPr>
          <p:nvPr>
            <p:ph type="sldNum" sz="quarter" idx="12"/>
          </p:nvPr>
        </p:nvSpPr>
        <p:spPr/>
        <p:txBody>
          <a:body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357411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ABF8F5-7EFA-4CDC-B5B8-7E73BE0E3E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E033B326-15BE-4551-845B-4F385FF8627D}"/>
              </a:ext>
            </a:extLst>
          </p:cNvPr>
          <p:cNvSpPr>
            <a:spLocks noGrp="1"/>
          </p:cNvSpPr>
          <p:nvPr>
            <p:ph type="dt" sz="half" idx="10"/>
          </p:nvPr>
        </p:nvSpPr>
        <p:spPr/>
        <p:txBody>
          <a:bodyPr/>
          <a:lstStyle/>
          <a:p>
            <a:fld id="{F54FD64F-F939-480C-91B2-68E04128F06A}" type="datetimeFigureOut">
              <a:rPr lang="en-US" smtClean="0"/>
              <a:pPr/>
              <a:t>7/11/2020</a:t>
            </a:fld>
            <a:endParaRPr lang="en-US"/>
          </a:p>
        </p:txBody>
      </p:sp>
      <p:sp>
        <p:nvSpPr>
          <p:cNvPr id="4" name="Footer Placeholder 3">
            <a:extLst>
              <a:ext uri="{FF2B5EF4-FFF2-40B4-BE49-F238E27FC236}">
                <a16:creationId xmlns:a16="http://schemas.microsoft.com/office/drawing/2014/main" xmlns="" id="{96AEA160-2B4D-4BE8-8DEB-DDF46C55AD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34787AC-994E-4CF8-A1B5-7429C81F3DA6}"/>
              </a:ext>
            </a:extLst>
          </p:cNvPr>
          <p:cNvSpPr>
            <a:spLocks noGrp="1"/>
          </p:cNvSpPr>
          <p:nvPr>
            <p:ph type="sldNum" sz="quarter" idx="12"/>
          </p:nvPr>
        </p:nvSpPr>
        <p:spPr/>
        <p:txBody>
          <a:body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75381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3F40DDC-6534-4D2B-A544-27CA1B422F13}"/>
              </a:ext>
            </a:extLst>
          </p:cNvPr>
          <p:cNvSpPr>
            <a:spLocks noGrp="1"/>
          </p:cNvSpPr>
          <p:nvPr>
            <p:ph type="dt" sz="half" idx="10"/>
          </p:nvPr>
        </p:nvSpPr>
        <p:spPr/>
        <p:txBody>
          <a:bodyPr/>
          <a:lstStyle/>
          <a:p>
            <a:fld id="{F54FD64F-F939-480C-91B2-68E04128F06A}" type="datetimeFigureOut">
              <a:rPr lang="en-US" smtClean="0"/>
              <a:pPr/>
              <a:t>7/11/2020</a:t>
            </a:fld>
            <a:endParaRPr lang="en-US"/>
          </a:p>
        </p:txBody>
      </p:sp>
      <p:sp>
        <p:nvSpPr>
          <p:cNvPr id="3" name="Footer Placeholder 2">
            <a:extLst>
              <a:ext uri="{FF2B5EF4-FFF2-40B4-BE49-F238E27FC236}">
                <a16:creationId xmlns:a16="http://schemas.microsoft.com/office/drawing/2014/main" xmlns="" id="{A0FB9F61-5291-43C0-BE80-4579F5BABA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E684011-66A2-4F71-AEA5-AC1DF5A7BE34}"/>
              </a:ext>
            </a:extLst>
          </p:cNvPr>
          <p:cNvSpPr>
            <a:spLocks noGrp="1"/>
          </p:cNvSpPr>
          <p:nvPr>
            <p:ph type="sldNum" sz="quarter" idx="12"/>
          </p:nvPr>
        </p:nvSpPr>
        <p:spPr/>
        <p:txBody>
          <a:body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4279826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56041E-9341-4296-9C70-A0E5B27415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AE236BA-AFD2-429C-AB07-BD0DB63D25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AD615E9-E014-4FE5-9463-4342C5B1CC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143C96D-4CC5-4257-AC6B-BF9D90114B40}"/>
              </a:ext>
            </a:extLst>
          </p:cNvPr>
          <p:cNvSpPr>
            <a:spLocks noGrp="1"/>
          </p:cNvSpPr>
          <p:nvPr>
            <p:ph type="dt" sz="half" idx="10"/>
          </p:nvPr>
        </p:nvSpPr>
        <p:spPr/>
        <p:txBody>
          <a:bodyPr/>
          <a:lstStyle/>
          <a:p>
            <a:fld id="{F54FD64F-F939-480C-91B2-68E04128F06A}" type="datetimeFigureOut">
              <a:rPr lang="en-US" smtClean="0"/>
              <a:pPr/>
              <a:t>7/11/2020</a:t>
            </a:fld>
            <a:endParaRPr lang="en-US"/>
          </a:p>
        </p:txBody>
      </p:sp>
      <p:sp>
        <p:nvSpPr>
          <p:cNvPr id="6" name="Footer Placeholder 5">
            <a:extLst>
              <a:ext uri="{FF2B5EF4-FFF2-40B4-BE49-F238E27FC236}">
                <a16:creationId xmlns:a16="http://schemas.microsoft.com/office/drawing/2014/main" xmlns="" id="{C95832CF-94C6-4741-9248-9198E2211F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53702A8-651B-4A69-B04A-BF90B10FFB05}"/>
              </a:ext>
            </a:extLst>
          </p:cNvPr>
          <p:cNvSpPr>
            <a:spLocks noGrp="1"/>
          </p:cNvSpPr>
          <p:nvPr>
            <p:ph type="sldNum" sz="quarter" idx="12"/>
          </p:nvPr>
        </p:nvSpPr>
        <p:spPr/>
        <p:txBody>
          <a:body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1813225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99FE4C-F6D0-4B80-B7B1-F61515DE06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CE21E01-7344-40C0-AB6E-EEA75D205F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FA9EDBF-66E6-4BAA-A46A-12FB20E2F4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C88136A-432D-4665-A308-8860C350F2F8}"/>
              </a:ext>
            </a:extLst>
          </p:cNvPr>
          <p:cNvSpPr>
            <a:spLocks noGrp="1"/>
          </p:cNvSpPr>
          <p:nvPr>
            <p:ph type="dt" sz="half" idx="10"/>
          </p:nvPr>
        </p:nvSpPr>
        <p:spPr/>
        <p:txBody>
          <a:bodyPr/>
          <a:lstStyle/>
          <a:p>
            <a:fld id="{F54FD64F-F939-480C-91B2-68E04128F06A}" type="datetimeFigureOut">
              <a:rPr lang="en-US" smtClean="0"/>
              <a:pPr/>
              <a:t>7/11/2020</a:t>
            </a:fld>
            <a:endParaRPr lang="en-US"/>
          </a:p>
        </p:txBody>
      </p:sp>
      <p:sp>
        <p:nvSpPr>
          <p:cNvPr id="6" name="Footer Placeholder 5">
            <a:extLst>
              <a:ext uri="{FF2B5EF4-FFF2-40B4-BE49-F238E27FC236}">
                <a16:creationId xmlns:a16="http://schemas.microsoft.com/office/drawing/2014/main" xmlns="" id="{A73F6D9C-1067-4782-811C-31315220AE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B2C4511-28A1-43AE-B713-1502006D4F8D}"/>
              </a:ext>
            </a:extLst>
          </p:cNvPr>
          <p:cNvSpPr>
            <a:spLocks noGrp="1"/>
          </p:cNvSpPr>
          <p:nvPr>
            <p:ph type="sldNum" sz="quarter" idx="12"/>
          </p:nvPr>
        </p:nvSpPr>
        <p:spPr/>
        <p:txBody>
          <a:body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201491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6A0BDE9-B5EC-4550-8932-2985CAE3ED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B92C505-29AB-4B85-BC1F-A84A4AC31B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1A8EDCB-56BB-4049-B626-0DDC15C860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4FD64F-F939-480C-91B2-68E04128F06A}" type="datetimeFigureOut">
              <a:rPr lang="en-US" smtClean="0"/>
              <a:pPr/>
              <a:t>7/11/2020</a:t>
            </a:fld>
            <a:endParaRPr lang="en-US"/>
          </a:p>
        </p:txBody>
      </p:sp>
      <p:sp>
        <p:nvSpPr>
          <p:cNvPr id="5" name="Footer Placeholder 4">
            <a:extLst>
              <a:ext uri="{FF2B5EF4-FFF2-40B4-BE49-F238E27FC236}">
                <a16:creationId xmlns:a16="http://schemas.microsoft.com/office/drawing/2014/main" xmlns="" id="{01AA59F3-CF19-4E7C-B3A1-6C84BD6D9E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9DBA6BE-5486-4D0D-8707-53DC10F3FE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A1992F-CE2E-4A4C-9F76-0B6C26E93F98}" type="slidenum">
              <a:rPr lang="en-US" smtClean="0"/>
              <a:pPr/>
              <a:t>‹#›</a:t>
            </a:fld>
            <a:endParaRPr lang="en-US"/>
          </a:p>
        </p:txBody>
      </p:sp>
    </p:spTree>
    <p:extLst>
      <p:ext uri="{BB962C8B-B14F-4D97-AF65-F5344CB8AC3E}">
        <p14:creationId xmlns:p14="http://schemas.microsoft.com/office/powerpoint/2010/main" xmlns="" val="3999503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AB5273-79A6-462F-A7A8-9D5D13A1163E}"/>
              </a:ext>
            </a:extLst>
          </p:cNvPr>
          <p:cNvSpPr>
            <a:spLocks noGrp="1"/>
          </p:cNvSpPr>
          <p:nvPr>
            <p:ph type="ctrTitle"/>
          </p:nvPr>
        </p:nvSpPr>
        <p:spPr>
          <a:xfrm>
            <a:off x="1524000" y="971362"/>
            <a:ext cx="9144000" cy="2387600"/>
          </a:xfrm>
          <a:solidFill>
            <a:schemeClr val="tx1"/>
          </a:solidFill>
          <a:ln>
            <a:solidFill>
              <a:schemeClr val="tx1"/>
            </a:solidFill>
          </a:ln>
          <a:effectLst>
            <a:glow rad="228600">
              <a:schemeClr val="accent2">
                <a:satMod val="175000"/>
                <a:alpha val="40000"/>
              </a:schemeClr>
            </a:glow>
          </a:effectLst>
        </p:spPr>
        <p:txBody>
          <a:bodyPr/>
          <a:lstStyle/>
          <a:p>
            <a:r>
              <a:rPr lang="en-US" sz="2800" b="1" dirty="0">
                <a:ln w="6600">
                  <a:solidFill>
                    <a:schemeClr val="accent2"/>
                  </a:solidFill>
                  <a:prstDash val="solid"/>
                </a:ln>
                <a:solidFill>
                  <a:srgbClr val="FFFFFF"/>
                </a:solidFill>
                <a:effectLst>
                  <a:outerShdw dist="38100" dir="2700000" algn="tl" rotWithShape="0">
                    <a:schemeClr val="accent2"/>
                  </a:outerShdw>
                </a:effectLst>
              </a:rPr>
              <a:t>WELCOME</a:t>
            </a:r>
            <a:br>
              <a:rPr lang="en-US" sz="2800" b="1" dirty="0">
                <a:ln w="6600">
                  <a:solidFill>
                    <a:schemeClr val="accent2"/>
                  </a:solidFill>
                  <a:prstDash val="solid"/>
                </a:ln>
                <a:solidFill>
                  <a:srgbClr val="FFFFFF"/>
                </a:solidFill>
                <a:effectLst>
                  <a:outerShdw dist="38100" dir="2700000" algn="tl" rotWithShape="0">
                    <a:schemeClr val="accent2"/>
                  </a:outerShdw>
                </a:effectLst>
              </a:rPr>
            </a:br>
            <a:r>
              <a:rPr lang="en-US" sz="2800" b="1" dirty="0">
                <a:ln w="6600">
                  <a:solidFill>
                    <a:schemeClr val="accent2"/>
                  </a:solidFill>
                  <a:prstDash val="solid"/>
                </a:ln>
                <a:solidFill>
                  <a:srgbClr val="FFFFFF"/>
                </a:solidFill>
                <a:effectLst>
                  <a:outerShdw dist="38100" dir="2700000" algn="tl" rotWithShape="0">
                    <a:schemeClr val="accent2"/>
                  </a:outerShdw>
                </a:effectLst>
              </a:rPr>
              <a:t>Class: </a:t>
            </a:r>
            <a:r>
              <a:rPr lang="en-US" sz="2800" b="1" dirty="0" err="1">
                <a:ln w="6600">
                  <a:solidFill>
                    <a:schemeClr val="accent2"/>
                  </a:solidFill>
                  <a:prstDash val="solid"/>
                </a:ln>
                <a:solidFill>
                  <a:srgbClr val="FFFFFF"/>
                </a:solidFill>
                <a:effectLst>
                  <a:outerShdw dist="38100" dir="2700000" algn="tl" rotWithShape="0">
                    <a:schemeClr val="accent2"/>
                  </a:outerShdw>
                </a:effectLst>
              </a:rPr>
              <a:t>B.Com</a:t>
            </a:r>
            <a:r>
              <a:rPr lang="en-US" sz="2800" b="1" dirty="0">
                <a:ln w="6600">
                  <a:solidFill>
                    <a:schemeClr val="accent2"/>
                  </a:solidFill>
                  <a:prstDash val="solid"/>
                </a:ln>
                <a:solidFill>
                  <a:srgbClr val="FFFFFF"/>
                </a:solidFill>
                <a:effectLst>
                  <a:outerShdw dist="38100" dir="2700000" algn="tl" rotWithShape="0">
                    <a:schemeClr val="accent2"/>
                  </a:outerShdw>
                </a:effectLst>
              </a:rPr>
              <a:t> – Part-1 </a:t>
            </a:r>
            <a:br>
              <a:rPr lang="en-US" sz="2800" b="1" dirty="0">
                <a:ln w="6600">
                  <a:solidFill>
                    <a:schemeClr val="accent2"/>
                  </a:solidFill>
                  <a:prstDash val="solid"/>
                </a:ln>
                <a:solidFill>
                  <a:srgbClr val="FFFFFF"/>
                </a:solidFill>
                <a:effectLst>
                  <a:outerShdw dist="38100" dir="2700000" algn="tl" rotWithShape="0">
                    <a:schemeClr val="accent2"/>
                  </a:outerShdw>
                </a:effectLst>
              </a:rPr>
            </a:br>
            <a:r>
              <a:rPr lang="en-US" sz="2800" b="1" dirty="0">
                <a:ln w="6600">
                  <a:solidFill>
                    <a:schemeClr val="accent2"/>
                  </a:solidFill>
                  <a:prstDash val="solid"/>
                </a:ln>
                <a:solidFill>
                  <a:srgbClr val="FFFFFF"/>
                </a:solidFill>
                <a:effectLst>
                  <a:outerShdw dist="38100" dir="2700000" algn="tl" rotWithShape="0">
                    <a:schemeClr val="accent2"/>
                  </a:outerShdw>
                </a:effectLst>
              </a:rPr>
              <a:t>Subject: Financial Accounting</a:t>
            </a:r>
            <a:br>
              <a:rPr lang="en-US" sz="2800" b="1" dirty="0">
                <a:ln w="6600">
                  <a:solidFill>
                    <a:schemeClr val="accent2"/>
                  </a:solidFill>
                  <a:prstDash val="solid"/>
                </a:ln>
                <a:solidFill>
                  <a:srgbClr val="FFFFFF"/>
                </a:solidFill>
                <a:effectLst>
                  <a:outerShdw dist="38100" dir="2700000" algn="tl" rotWithShape="0">
                    <a:schemeClr val="accent2"/>
                  </a:outerShdw>
                </a:effectLst>
              </a:rPr>
            </a:br>
            <a:r>
              <a:rPr lang="en-US" sz="2800" b="1" dirty="0">
                <a:ln w="6600">
                  <a:solidFill>
                    <a:schemeClr val="accent2"/>
                  </a:solidFill>
                  <a:prstDash val="solid"/>
                </a:ln>
                <a:solidFill>
                  <a:srgbClr val="FFFFFF"/>
                </a:solidFill>
                <a:effectLst>
                  <a:outerShdw dist="38100" dir="2700000" algn="tl" rotWithShape="0">
                    <a:schemeClr val="accent2"/>
                  </a:outerShdw>
                </a:effectLst>
              </a:rPr>
              <a:t>Topic – DEPARTMENTAL ACCOUNTING : A BASIC INTRODUCTION</a:t>
            </a:r>
            <a:endParaRPr lang="en-US"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Subtitle 2">
            <a:extLst>
              <a:ext uri="{FF2B5EF4-FFF2-40B4-BE49-F238E27FC236}">
                <a16:creationId xmlns:a16="http://schemas.microsoft.com/office/drawing/2014/main" xmlns="" id="{AF06D012-AC86-44C7-8B0F-32628AB5A6E2}"/>
              </a:ext>
            </a:extLst>
          </p:cNvPr>
          <p:cNvSpPr>
            <a:spLocks noGrp="1"/>
          </p:cNvSpPr>
          <p:nvPr>
            <p:ph type="subTitle" idx="1"/>
          </p:nvPr>
        </p:nvSpPr>
        <p:spPr>
          <a:xfrm>
            <a:off x="1607889" y="3627205"/>
            <a:ext cx="9144000" cy="1655762"/>
          </a:xfrm>
          <a:solidFill>
            <a:schemeClr val="tx1"/>
          </a:solidFill>
          <a:effectLst>
            <a:glow rad="228600">
              <a:schemeClr val="accent2">
                <a:satMod val="175000"/>
                <a:alpha val="40000"/>
              </a:schemeClr>
            </a:glow>
          </a:effectLst>
        </p:spPr>
        <p:txBody>
          <a:bodyPr>
            <a:normAutofit fontScale="92500" lnSpcReduction="20000"/>
          </a:bodyPr>
          <a:lstStyle/>
          <a:p>
            <a:r>
              <a:rPr lang="en-US" b="1" u="sng" dirty="0">
                <a:solidFill>
                  <a:srgbClr val="FF0000"/>
                </a:solidFill>
              </a:rPr>
              <a:t>Prepared By</a:t>
            </a:r>
          </a:p>
          <a:p>
            <a:pPr>
              <a:spcBef>
                <a:spcPts val="200"/>
              </a:spcBef>
            </a:pPr>
            <a:r>
              <a:rPr lang="en-US" b="1" dirty="0">
                <a:solidFill>
                  <a:srgbClr val="FF0000"/>
                </a:solidFill>
              </a:rPr>
              <a:t> Dr. SHAHID IQBAL </a:t>
            </a:r>
          </a:p>
          <a:p>
            <a:pPr>
              <a:spcBef>
                <a:spcPts val="200"/>
              </a:spcBef>
            </a:pPr>
            <a:r>
              <a:rPr lang="en-US" b="1" dirty="0">
                <a:solidFill>
                  <a:srgbClr val="FF0000"/>
                </a:solidFill>
              </a:rPr>
              <a:t>Guest Faculty</a:t>
            </a:r>
          </a:p>
          <a:p>
            <a:pPr>
              <a:spcBef>
                <a:spcPts val="200"/>
              </a:spcBef>
            </a:pPr>
            <a:r>
              <a:rPr lang="en-US" b="1" dirty="0">
                <a:solidFill>
                  <a:srgbClr val="FF0000"/>
                </a:solidFill>
              </a:rPr>
              <a:t>Marwari College, Darbhanga,</a:t>
            </a:r>
          </a:p>
          <a:p>
            <a:pPr>
              <a:spcBef>
                <a:spcPts val="200"/>
              </a:spcBef>
            </a:pPr>
            <a:r>
              <a:rPr lang="en-US" b="1" dirty="0">
                <a:solidFill>
                  <a:srgbClr val="FF0000"/>
                </a:solidFill>
              </a:rPr>
              <a:t>Mobile no. and </a:t>
            </a:r>
            <a:r>
              <a:rPr lang="en-US" b="1" dirty="0" err="1">
                <a:solidFill>
                  <a:srgbClr val="FF0000"/>
                </a:solidFill>
              </a:rPr>
              <a:t>whatsup</a:t>
            </a:r>
            <a:r>
              <a:rPr lang="en-US" b="1" dirty="0">
                <a:solidFill>
                  <a:srgbClr val="FF0000"/>
                </a:solidFill>
              </a:rPr>
              <a:t> no. : 7004160257</a:t>
            </a:r>
          </a:p>
          <a:p>
            <a:pPr>
              <a:spcBef>
                <a:spcPts val="200"/>
              </a:spcBef>
            </a:pPr>
            <a:r>
              <a:rPr lang="en-US" b="1" dirty="0">
                <a:solidFill>
                  <a:srgbClr val="FF0000"/>
                </a:solidFill>
              </a:rPr>
              <a:t>Email ID: </a:t>
            </a:r>
            <a:r>
              <a:rPr lang="en-US" b="1" dirty="0" err="1">
                <a:solidFill>
                  <a:srgbClr val="FF0000"/>
                </a:solidFill>
              </a:rPr>
              <a:t>shahidlnmu@gmail.Com</a:t>
            </a:r>
            <a:endParaRPr lang="en-US" b="1" dirty="0">
              <a:solidFill>
                <a:srgbClr val="FF0000"/>
              </a:solidFill>
            </a:endParaRPr>
          </a:p>
          <a:p>
            <a:endParaRPr lang="en-US" dirty="0">
              <a:solidFill>
                <a:srgbClr val="FFC000"/>
              </a:solidFill>
            </a:endParaRPr>
          </a:p>
          <a:p>
            <a:endParaRPr lang="en-US" dirty="0">
              <a:solidFill>
                <a:srgbClr val="FFC000"/>
              </a:solidFill>
            </a:endParaRPr>
          </a:p>
        </p:txBody>
      </p:sp>
    </p:spTree>
    <p:extLst>
      <p:ext uri="{BB962C8B-B14F-4D97-AF65-F5344CB8AC3E}">
        <p14:creationId xmlns:p14="http://schemas.microsoft.com/office/powerpoint/2010/main" xmlns="" val="356304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4AC307-FD64-4416-BCE8-3B6012C2B551}"/>
              </a:ext>
            </a:extLst>
          </p:cNvPr>
          <p:cNvSpPr>
            <a:spLocks noGrp="1"/>
          </p:cNvSpPr>
          <p:nvPr>
            <p:ph type="title"/>
          </p:nvPr>
        </p:nvSpPr>
        <p:spPr/>
        <p:txBody>
          <a:bodyPr>
            <a:normAutofit/>
          </a:bodyPr>
          <a:lstStyle/>
          <a:p>
            <a:r>
              <a:rPr lang="en-US" sz="2400" b="1" dirty="0">
                <a:solidFill>
                  <a:srgbClr val="FF0000"/>
                </a:solidFill>
              </a:rPr>
              <a:t>MEANING OF DEPARTMENTAL </a:t>
            </a:r>
            <a:r>
              <a:rPr lang="en-US" sz="2400" b="1" dirty="0" smtClean="0">
                <a:solidFill>
                  <a:srgbClr val="FF0000"/>
                </a:solidFill>
              </a:rPr>
              <a:t>ACCOUNTING:</a:t>
            </a:r>
            <a:endParaRPr lang="en-US" sz="2400" b="1" dirty="0">
              <a:solidFill>
                <a:srgbClr val="FF0000"/>
              </a:solidFill>
            </a:endParaRPr>
          </a:p>
        </p:txBody>
      </p:sp>
      <p:sp>
        <p:nvSpPr>
          <p:cNvPr id="3" name="Content Placeholder 2">
            <a:extLst>
              <a:ext uri="{FF2B5EF4-FFF2-40B4-BE49-F238E27FC236}">
                <a16:creationId xmlns:a16="http://schemas.microsoft.com/office/drawing/2014/main" xmlns="" id="{69FAEC4C-D9C6-44DB-A7A3-43D1C98702CB}"/>
              </a:ext>
            </a:extLst>
          </p:cNvPr>
          <p:cNvSpPr>
            <a:spLocks noGrp="1"/>
          </p:cNvSpPr>
          <p:nvPr>
            <p:ph idx="1"/>
          </p:nvPr>
        </p:nvSpPr>
        <p:spPr>
          <a:xfrm>
            <a:off x="838200" y="1825625"/>
            <a:ext cx="10515600" cy="3715366"/>
          </a:xfrm>
          <a:effectLst>
            <a:glow rad="139700">
              <a:schemeClr val="accent2">
                <a:satMod val="175000"/>
                <a:alpha val="40000"/>
              </a:schemeClr>
            </a:glow>
          </a:effectLst>
        </p:spPr>
        <p:txBody>
          <a:bodyPr>
            <a:normAutofit/>
          </a:bodyPr>
          <a:lstStyle/>
          <a:p>
            <a:pPr algn="just"/>
            <a:r>
              <a:rPr lang="en-US" sz="2400" dirty="0"/>
              <a:t>A departmental accounting system is an accounting information system that records the activities and financial information about the department. Departmental Accounting is a vital one for large prosperous business organizations. It controls wastage &amp; misusing, compensates the employee in terms of profit and commission, compares performance and progress of year to year or department to department or similar type of firm to firm.</a:t>
            </a:r>
          </a:p>
          <a:p>
            <a:pPr algn="just"/>
            <a:r>
              <a:rPr lang="en-US" sz="2400" dirty="0"/>
              <a:t>So it refers to  maintaining accounts for one or more branches or departments of the company. Revenues and expenses of the department are recorded and reported separately. The departmental accounts are then consolidated into accounts of the head office to prepare financial statements of the company</a:t>
            </a:r>
          </a:p>
        </p:txBody>
      </p:sp>
    </p:spTree>
    <p:extLst>
      <p:ext uri="{BB962C8B-B14F-4D97-AF65-F5344CB8AC3E}">
        <p14:creationId xmlns:p14="http://schemas.microsoft.com/office/powerpoint/2010/main" xmlns="" val="2347444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1F8BDC-7026-44CC-ABD0-58F03D47FC6E}"/>
              </a:ext>
            </a:extLst>
          </p:cNvPr>
          <p:cNvSpPr>
            <a:spLocks noGrp="1"/>
          </p:cNvSpPr>
          <p:nvPr>
            <p:ph type="title"/>
          </p:nvPr>
        </p:nvSpPr>
        <p:spPr/>
        <p:txBody>
          <a:bodyPr>
            <a:normAutofit/>
          </a:bodyPr>
          <a:lstStyle/>
          <a:p>
            <a:r>
              <a:rPr lang="en-US" sz="2400" b="1" dirty="0">
                <a:solidFill>
                  <a:srgbClr val="FF0000"/>
                </a:solidFill>
              </a:rPr>
              <a:t>Objectives of Departmental Accounting:</a:t>
            </a:r>
            <a:br>
              <a:rPr lang="en-US" sz="2400" b="1" dirty="0">
                <a:solidFill>
                  <a:srgbClr val="FF0000"/>
                </a:solidFill>
              </a:rPr>
            </a:br>
            <a:endParaRPr lang="en-US" sz="2400" dirty="0">
              <a:solidFill>
                <a:srgbClr val="FF0000"/>
              </a:solidFill>
            </a:endParaRPr>
          </a:p>
        </p:txBody>
      </p:sp>
      <p:sp>
        <p:nvSpPr>
          <p:cNvPr id="3" name="Content Placeholder 2">
            <a:extLst>
              <a:ext uri="{FF2B5EF4-FFF2-40B4-BE49-F238E27FC236}">
                <a16:creationId xmlns:a16="http://schemas.microsoft.com/office/drawing/2014/main" xmlns="" id="{B6EB7FDC-C3BC-4F73-AA93-42CE1C66735B}"/>
              </a:ext>
            </a:extLst>
          </p:cNvPr>
          <p:cNvSpPr>
            <a:spLocks noGrp="1"/>
          </p:cNvSpPr>
          <p:nvPr>
            <p:ph idx="1"/>
          </p:nvPr>
        </p:nvSpPr>
        <p:spPr>
          <a:xfrm>
            <a:off x="838200" y="1429832"/>
            <a:ext cx="10515600" cy="4970967"/>
          </a:xfrm>
        </p:spPr>
        <p:txBody>
          <a:bodyPr>
            <a:noAutofit/>
          </a:bodyPr>
          <a:lstStyle/>
          <a:p>
            <a:pPr algn="just">
              <a:buNone/>
            </a:pPr>
            <a:r>
              <a:rPr lang="en-US" sz="2200" i="1" dirty="0"/>
              <a:t>The main objectives of departmental accounting are:</a:t>
            </a:r>
            <a:endParaRPr lang="en-US" sz="2200" dirty="0"/>
          </a:p>
          <a:p>
            <a:pPr marL="342900" indent="-342900" algn="just">
              <a:buFont typeface="+mj-lt"/>
              <a:buAutoNum type="alphaLcParenR"/>
            </a:pPr>
            <a:r>
              <a:rPr lang="en-US" sz="2200" dirty="0"/>
              <a:t>To check out an interdepartmental performance.</a:t>
            </a:r>
          </a:p>
          <a:p>
            <a:pPr marL="342900" indent="-342900" algn="just">
              <a:buFont typeface="+mj-lt"/>
              <a:buAutoNum type="alphaLcParenR"/>
            </a:pPr>
            <a:r>
              <a:rPr lang="en-US" sz="2200" dirty="0"/>
              <a:t>To evaluate the performance of the department with the previous period result.</a:t>
            </a:r>
          </a:p>
          <a:p>
            <a:pPr marL="342900" indent="-342900" algn="just">
              <a:buFont typeface="+mj-lt"/>
              <a:buAutoNum type="alphaLcParenR"/>
            </a:pPr>
            <a:r>
              <a:rPr lang="en-US" sz="2200" dirty="0"/>
              <a:t>The gross profit of each department can ascertain.</a:t>
            </a:r>
          </a:p>
          <a:p>
            <a:pPr marL="342900" indent="-342900" algn="just">
              <a:buFont typeface="+mj-lt"/>
              <a:buAutoNum type="alphaLcParenR"/>
            </a:pPr>
            <a:r>
              <a:rPr lang="en-US" sz="2200" dirty="0"/>
              <a:t>Unprofitable departments will reveal.</a:t>
            </a:r>
          </a:p>
          <a:p>
            <a:pPr marL="342900" indent="-342900" algn="just">
              <a:buFont typeface="+mj-lt"/>
              <a:buAutoNum type="alphaLcParenR"/>
            </a:pPr>
            <a:r>
              <a:rPr lang="en-US" sz="2200" dirty="0"/>
              <a:t>The result of operations can use to determine the remuneration of managers of each department.</a:t>
            </a:r>
          </a:p>
          <a:p>
            <a:pPr marL="342900" indent="-342900" algn="just">
              <a:buFont typeface="+mj-lt"/>
              <a:buAutoNum type="alphaLcParenR"/>
            </a:pPr>
            <a:r>
              <a:rPr lang="en-US" sz="2200" dirty="0"/>
              <a:t>The progress of each department can monitor for appropriate actions to take.</a:t>
            </a:r>
          </a:p>
          <a:p>
            <a:pPr marL="342900" indent="-342900" algn="just">
              <a:buFont typeface="+mj-lt"/>
              <a:buAutoNum type="alphaLcParenR"/>
            </a:pPr>
            <a:r>
              <a:rPr lang="en-US" sz="2200" dirty="0"/>
              <a:t>To help the owner formulating the right policy for the future.</a:t>
            </a:r>
          </a:p>
          <a:p>
            <a:pPr marL="342900" indent="-342900" algn="just">
              <a:buFont typeface="+mj-lt"/>
              <a:buAutoNum type="alphaLcParenR"/>
            </a:pPr>
            <a:r>
              <a:rPr lang="en-US" sz="2200" dirty="0"/>
              <a:t>To assist the management in deciding to drop or add a department.</a:t>
            </a:r>
          </a:p>
          <a:p>
            <a:pPr marL="342900" indent="-342900" algn="just">
              <a:buFont typeface="+mj-lt"/>
              <a:buAutoNum type="alphaLcParenR"/>
            </a:pPr>
            <a:r>
              <a:rPr lang="en-US" sz="2200" dirty="0"/>
              <a:t>It helps in determining the commission of the department manager when it links to profit achieved by their department.</a:t>
            </a:r>
          </a:p>
          <a:p>
            <a:pPr algn="just"/>
            <a:endParaRPr lang="en-US" sz="2200" dirty="0"/>
          </a:p>
        </p:txBody>
      </p:sp>
    </p:spTree>
    <p:extLst>
      <p:ext uri="{BB962C8B-B14F-4D97-AF65-F5344CB8AC3E}">
        <p14:creationId xmlns:p14="http://schemas.microsoft.com/office/powerpoint/2010/main" xmlns="" val="1866402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CE7333-0549-4204-9CCC-4BFCAB25A263}"/>
              </a:ext>
            </a:extLst>
          </p:cNvPr>
          <p:cNvSpPr>
            <a:spLocks noGrp="1"/>
          </p:cNvSpPr>
          <p:nvPr>
            <p:ph type="title"/>
          </p:nvPr>
        </p:nvSpPr>
        <p:spPr>
          <a:xfrm>
            <a:off x="838200" y="365126"/>
            <a:ext cx="10515600" cy="822230"/>
          </a:xfrm>
        </p:spPr>
        <p:txBody>
          <a:bodyPr>
            <a:normAutofit/>
          </a:bodyPr>
          <a:lstStyle/>
          <a:p>
            <a:r>
              <a:rPr lang="en-US" sz="2400" b="1" dirty="0">
                <a:solidFill>
                  <a:srgbClr val="FF0000"/>
                </a:solidFill>
              </a:rPr>
              <a:t>Advantages of Departmental Accounting:</a:t>
            </a:r>
            <a:br>
              <a:rPr lang="en-US" sz="2400" b="1" dirty="0">
                <a:solidFill>
                  <a:srgbClr val="FF0000"/>
                </a:solidFill>
              </a:rPr>
            </a:br>
            <a:endParaRPr lang="en-US" sz="2400" b="1" dirty="0">
              <a:solidFill>
                <a:srgbClr val="FF0000"/>
              </a:solidFill>
            </a:endParaRPr>
          </a:p>
        </p:txBody>
      </p:sp>
      <p:sp>
        <p:nvSpPr>
          <p:cNvPr id="3" name="Content Placeholder 2">
            <a:extLst>
              <a:ext uri="{FF2B5EF4-FFF2-40B4-BE49-F238E27FC236}">
                <a16:creationId xmlns:a16="http://schemas.microsoft.com/office/drawing/2014/main" xmlns="" id="{171382D5-40C6-4817-9C98-B276FB53D718}"/>
              </a:ext>
            </a:extLst>
          </p:cNvPr>
          <p:cNvSpPr>
            <a:spLocks noGrp="1"/>
          </p:cNvSpPr>
          <p:nvPr>
            <p:ph idx="1"/>
          </p:nvPr>
        </p:nvSpPr>
        <p:spPr>
          <a:xfrm>
            <a:off x="736979" y="1145272"/>
            <a:ext cx="10918209" cy="5078104"/>
          </a:xfrm>
        </p:spPr>
        <p:txBody>
          <a:bodyPr>
            <a:noAutofit/>
          </a:bodyPr>
          <a:lstStyle/>
          <a:p>
            <a:pPr marL="342900" indent="-342900" algn="just">
              <a:buFont typeface="+mj-lt"/>
              <a:buAutoNum type="alphaLcParenR"/>
            </a:pPr>
            <a:r>
              <a:rPr lang="en-US" sz="1800" dirty="0"/>
              <a:t>Individual results of each department can know which helps to compare the performances among all the departments, i.e., the trading results can compare.</a:t>
            </a:r>
          </a:p>
          <a:p>
            <a:pPr marL="342900" indent="-342900" algn="just">
              <a:buFont typeface="+mj-lt"/>
              <a:buAutoNum type="alphaLcParenR"/>
            </a:pPr>
            <a:r>
              <a:rPr lang="en-US" sz="1800" dirty="0"/>
              <a:t>Departmental accounts help to understand or locate the success, failure, rates of profit, etc.</a:t>
            </a:r>
          </a:p>
          <a:p>
            <a:pPr marL="342900" indent="-342900" algn="just">
              <a:buFont typeface="+mj-lt"/>
              <a:buAutoNum type="alphaLcParenR"/>
            </a:pPr>
            <a:r>
              <a:rPr lang="en-US" sz="1800" dirty="0"/>
              <a:t>It helps the management to make a proper plan of action, policies to increase profit after analyzing the results of the operation of various departments.</a:t>
            </a:r>
          </a:p>
          <a:p>
            <a:pPr marL="342900" indent="-342900" algn="just">
              <a:buFont typeface="+mj-lt"/>
              <a:buAutoNum type="alphaLcParenR"/>
            </a:pPr>
            <a:r>
              <a:rPr lang="en-US" sz="1800" dirty="0"/>
              <a:t>Departmental accounting helps us to understand which department should be expanded further or which one should close down as per the results of the operation.</a:t>
            </a:r>
          </a:p>
          <a:p>
            <a:pPr marL="342900" indent="-342900" algn="just">
              <a:buFont typeface="+mj-lt"/>
              <a:buAutoNum type="alphaLcParenR"/>
            </a:pPr>
            <a:r>
              <a:rPr lang="en-US" sz="1800" dirty="0"/>
              <a:t>It also helps to encourage a healthy competitive spirit among the various departments which, ultimately, helps to increase profits of the firm as a whole.</a:t>
            </a:r>
          </a:p>
          <a:p>
            <a:pPr marL="342900" indent="-342900" algn="just">
              <a:buFont typeface="+mj-lt"/>
              <a:buAutoNum type="alphaLcParenR"/>
            </a:pPr>
            <a:r>
              <a:rPr lang="en-US" sz="1800" dirty="0"/>
              <a:t>For additions or alterations of various departments, departmental accounts help a lot as it supplies the necessary information.</a:t>
            </a:r>
          </a:p>
          <a:p>
            <a:pPr marL="342900" indent="-342900" algn="just">
              <a:buFont typeface="+mj-lt"/>
              <a:buAutoNum type="alphaLcParenR"/>
            </a:pPr>
            <a:r>
              <a:rPr lang="en-US" sz="1800" dirty="0"/>
              <a:t>As detailed information about the firm is available from departmental accounting the users of accounting information, particularly, the auditors and investors widely benefit.</a:t>
            </a:r>
          </a:p>
          <a:p>
            <a:pPr marL="342900" indent="-342900" algn="just">
              <a:buFont typeface="+mj-lt"/>
              <a:buAutoNum type="alphaLcParenR"/>
            </a:pPr>
            <a:r>
              <a:rPr lang="en-US" sz="1800" dirty="0"/>
              <a:t>Since departmental accounting presents separate departmental results, the Performance, of a successful department encourages the management, employees and increases the motivation of the staff as a whole.</a:t>
            </a:r>
          </a:p>
          <a:p>
            <a:pPr marL="342900" indent="-342900" algn="just">
              <a:buFont typeface="+mj-lt"/>
              <a:buAutoNum type="alphaLcParenR"/>
            </a:pPr>
            <a:r>
              <a:rPr lang="en-US" sz="1800" dirty="0"/>
              <a:t>The percentage of gross profit on sales and stock turnover ratio of each department helps to make a comparative study among all departments.</a:t>
            </a:r>
          </a:p>
        </p:txBody>
      </p:sp>
    </p:spTree>
    <p:extLst>
      <p:ext uri="{BB962C8B-B14F-4D97-AF65-F5344CB8AC3E}">
        <p14:creationId xmlns:p14="http://schemas.microsoft.com/office/powerpoint/2010/main" xmlns="" val="2978499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521019-CA64-4180-8420-E69EB213AE4B}"/>
              </a:ext>
            </a:extLst>
          </p:cNvPr>
          <p:cNvSpPr>
            <a:spLocks noGrp="1"/>
          </p:cNvSpPr>
          <p:nvPr>
            <p:ph type="title"/>
          </p:nvPr>
        </p:nvSpPr>
        <p:spPr>
          <a:xfrm>
            <a:off x="838200" y="365126"/>
            <a:ext cx="10515600" cy="972356"/>
          </a:xfrm>
        </p:spPr>
        <p:txBody>
          <a:bodyPr>
            <a:normAutofit/>
          </a:bodyPr>
          <a:lstStyle/>
          <a:p>
            <a:r>
              <a:rPr lang="en-US" sz="2400" b="1" dirty="0" smtClean="0">
                <a:solidFill>
                  <a:srgbClr val="FF0000"/>
                </a:solidFill>
              </a:rPr>
              <a:t>Differences between Branch </a:t>
            </a:r>
            <a:r>
              <a:rPr lang="en-US" sz="2400" b="1" dirty="0">
                <a:solidFill>
                  <a:srgbClr val="FF0000"/>
                </a:solidFill>
              </a:rPr>
              <a:t>Vs Department</a:t>
            </a:r>
            <a:br>
              <a:rPr lang="en-US" sz="2400" b="1" dirty="0">
                <a:solidFill>
                  <a:srgbClr val="FF0000"/>
                </a:solidFill>
              </a:rPr>
            </a:br>
            <a:endParaRPr lang="en-US" sz="2400" b="1" dirty="0">
              <a:solidFill>
                <a:srgbClr val="FF0000"/>
              </a:solidFill>
            </a:endParaRPr>
          </a:p>
        </p:txBody>
      </p:sp>
      <p:sp>
        <p:nvSpPr>
          <p:cNvPr id="3" name="Content Placeholder 2">
            <a:extLst>
              <a:ext uri="{FF2B5EF4-FFF2-40B4-BE49-F238E27FC236}">
                <a16:creationId xmlns:a16="http://schemas.microsoft.com/office/drawing/2014/main" xmlns="" id="{1163A0D4-281E-4EF5-B033-807DE5EA7F21}"/>
              </a:ext>
            </a:extLst>
          </p:cNvPr>
          <p:cNvSpPr>
            <a:spLocks noGrp="1"/>
          </p:cNvSpPr>
          <p:nvPr>
            <p:ph sz="half" idx="1"/>
          </p:nvPr>
        </p:nvSpPr>
        <p:spPr>
          <a:xfrm>
            <a:off x="851848" y="1061337"/>
            <a:ext cx="5181600" cy="5503236"/>
          </a:xfrm>
        </p:spPr>
        <p:txBody>
          <a:bodyPr>
            <a:noAutofit/>
          </a:bodyPr>
          <a:lstStyle/>
          <a:p>
            <a:pPr algn="just"/>
            <a:endParaRPr lang="en-US" sz="2000" dirty="0"/>
          </a:p>
          <a:p>
            <a:pPr marL="0" indent="0" algn="just">
              <a:buNone/>
            </a:pPr>
            <a:r>
              <a:rPr lang="en-US" sz="2000" b="1" dirty="0">
                <a:solidFill>
                  <a:srgbClr val="FF0000"/>
                </a:solidFill>
              </a:rPr>
              <a:t>1. </a:t>
            </a:r>
            <a:r>
              <a:rPr lang="en-US" sz="2000" dirty="0">
                <a:solidFill>
                  <a:srgbClr val="FF0000"/>
                </a:solidFill>
              </a:rPr>
              <a:t>Meaning</a:t>
            </a:r>
          </a:p>
          <a:p>
            <a:pPr marL="0" indent="0" algn="just">
              <a:buNone/>
            </a:pPr>
            <a:r>
              <a:rPr lang="en-US" sz="2000" dirty="0"/>
              <a:t>Branch: A segment of a business company located outside the head office</a:t>
            </a:r>
          </a:p>
          <a:p>
            <a:pPr marL="0" indent="0" algn="just">
              <a:buNone/>
            </a:pPr>
            <a:r>
              <a:rPr lang="en-US" sz="2000" dirty="0">
                <a:solidFill>
                  <a:srgbClr val="FF0000"/>
                </a:solidFill>
              </a:rPr>
              <a:t>2. Classification</a:t>
            </a:r>
          </a:p>
          <a:p>
            <a:pPr marL="0" indent="0" algn="just">
              <a:buNone/>
            </a:pPr>
            <a:r>
              <a:rPr lang="en-US" sz="2000" dirty="0"/>
              <a:t>Branch: Branches are geographically classified (like different branch offices in different cities of the country)</a:t>
            </a:r>
          </a:p>
          <a:p>
            <a:pPr marL="0" indent="0" algn="just">
              <a:buNone/>
            </a:pPr>
            <a:r>
              <a:rPr lang="en-US" sz="2000" dirty="0">
                <a:solidFill>
                  <a:srgbClr val="FF0000"/>
                </a:solidFill>
              </a:rPr>
              <a:t>3. Location</a:t>
            </a:r>
          </a:p>
          <a:p>
            <a:pPr marL="0" indent="0" algn="just">
              <a:buNone/>
            </a:pPr>
            <a:r>
              <a:rPr lang="en-US" sz="2000" dirty="0"/>
              <a:t>Branch: Separate location from head office</a:t>
            </a:r>
          </a:p>
          <a:p>
            <a:pPr marL="0" indent="0" algn="just">
              <a:buNone/>
            </a:pPr>
            <a:r>
              <a:rPr lang="en-US" sz="2000" dirty="0">
                <a:solidFill>
                  <a:srgbClr val="FF0000"/>
                </a:solidFill>
              </a:rPr>
              <a:t>4. Purpose</a:t>
            </a:r>
          </a:p>
          <a:p>
            <a:pPr marL="0" indent="0" algn="just">
              <a:buNone/>
            </a:pPr>
            <a:r>
              <a:rPr lang="en-US" sz="2000" dirty="0"/>
              <a:t>Branch: Purpose of business expansion and to face competition</a:t>
            </a:r>
          </a:p>
          <a:p>
            <a:pPr marL="0" indent="0" algn="just">
              <a:buNone/>
            </a:pPr>
            <a:r>
              <a:rPr lang="en-US" sz="2000" dirty="0">
                <a:solidFill>
                  <a:srgbClr val="FF0000"/>
                </a:solidFill>
              </a:rPr>
              <a:t>5. Accounting</a:t>
            </a:r>
          </a:p>
          <a:p>
            <a:pPr marL="0" indent="0" algn="just">
              <a:buNone/>
            </a:pPr>
            <a:r>
              <a:rPr lang="en-US" sz="2000" dirty="0"/>
              <a:t>Branch: Branch accounting system is maintained</a:t>
            </a:r>
          </a:p>
        </p:txBody>
      </p:sp>
      <p:sp>
        <p:nvSpPr>
          <p:cNvPr id="4" name="Content Placeholder 3">
            <a:extLst>
              <a:ext uri="{FF2B5EF4-FFF2-40B4-BE49-F238E27FC236}">
                <a16:creationId xmlns:a16="http://schemas.microsoft.com/office/drawing/2014/main" xmlns="" id="{7AE72C50-654C-4803-9B67-1342DDB8347D}"/>
              </a:ext>
            </a:extLst>
          </p:cNvPr>
          <p:cNvSpPr>
            <a:spLocks noGrp="1"/>
          </p:cNvSpPr>
          <p:nvPr>
            <p:ph sz="half" idx="2"/>
          </p:nvPr>
        </p:nvSpPr>
        <p:spPr>
          <a:xfrm>
            <a:off x="6172200" y="1361592"/>
            <a:ext cx="5181600" cy="5284867"/>
          </a:xfrm>
        </p:spPr>
        <p:txBody>
          <a:bodyPr>
            <a:noAutofit/>
          </a:bodyPr>
          <a:lstStyle/>
          <a:p>
            <a:pPr marL="0" indent="0">
              <a:buNone/>
            </a:pPr>
            <a:r>
              <a:rPr lang="en-US" sz="2000" dirty="0">
                <a:solidFill>
                  <a:srgbClr val="FF0000"/>
                </a:solidFill>
              </a:rPr>
              <a:t>1. Meaning</a:t>
            </a:r>
          </a:p>
          <a:p>
            <a:pPr marL="0" indent="0">
              <a:buNone/>
            </a:pPr>
            <a:r>
              <a:rPr lang="en-US" sz="2000" dirty="0"/>
              <a:t>Department: Different functional area within the business organization</a:t>
            </a:r>
          </a:p>
          <a:p>
            <a:pPr marL="0" indent="0">
              <a:buNone/>
            </a:pPr>
            <a:r>
              <a:rPr lang="en-US" sz="2000" dirty="0">
                <a:solidFill>
                  <a:srgbClr val="FF0000"/>
                </a:solidFill>
              </a:rPr>
              <a:t>2. Classification</a:t>
            </a:r>
          </a:p>
          <a:p>
            <a:pPr marL="0" indent="0">
              <a:buNone/>
            </a:pPr>
            <a:r>
              <a:rPr lang="en-US" sz="2000" dirty="0"/>
              <a:t>Department; Departments are technically classified such as production department, finance department, personnel department etc.</a:t>
            </a:r>
          </a:p>
          <a:p>
            <a:pPr marL="0" indent="0">
              <a:buNone/>
            </a:pPr>
            <a:r>
              <a:rPr lang="en-US" sz="2000" dirty="0">
                <a:solidFill>
                  <a:srgbClr val="FF0000"/>
                </a:solidFill>
              </a:rPr>
              <a:t>3. Location</a:t>
            </a:r>
          </a:p>
          <a:p>
            <a:pPr marL="0" indent="0">
              <a:buNone/>
            </a:pPr>
            <a:r>
              <a:rPr lang="en-US" sz="2000" dirty="0"/>
              <a:t>Department: Within the head office</a:t>
            </a:r>
          </a:p>
          <a:p>
            <a:pPr marL="0" indent="0">
              <a:buNone/>
            </a:pPr>
            <a:r>
              <a:rPr lang="en-US" sz="2000" dirty="0">
                <a:solidFill>
                  <a:srgbClr val="FF0000"/>
                </a:solidFill>
              </a:rPr>
              <a:t>4. Purpose</a:t>
            </a:r>
          </a:p>
          <a:p>
            <a:pPr marL="0" indent="0">
              <a:buNone/>
            </a:pPr>
            <a:r>
              <a:rPr lang="en-US" sz="2000" dirty="0"/>
              <a:t>Department: To improve operational activities and business performance</a:t>
            </a:r>
          </a:p>
          <a:p>
            <a:pPr marL="0" indent="0">
              <a:buNone/>
            </a:pPr>
            <a:r>
              <a:rPr lang="en-US" sz="2000" dirty="0">
                <a:solidFill>
                  <a:srgbClr val="FF0000"/>
                </a:solidFill>
              </a:rPr>
              <a:t>5. Accounting</a:t>
            </a:r>
          </a:p>
          <a:p>
            <a:pPr marL="0" indent="0">
              <a:buNone/>
            </a:pPr>
            <a:r>
              <a:rPr lang="en-US" sz="2000" dirty="0"/>
              <a:t>Department: Departmental accounting system is </a:t>
            </a:r>
            <a:r>
              <a:rPr lang="en-US" sz="2000" dirty="0" smtClean="0"/>
              <a:t>maintained</a:t>
            </a:r>
            <a:endParaRPr lang="en-US" sz="2000" dirty="0"/>
          </a:p>
        </p:txBody>
      </p:sp>
    </p:spTree>
    <p:extLst>
      <p:ext uri="{BB962C8B-B14F-4D97-AF65-F5344CB8AC3E}">
        <p14:creationId xmlns:p14="http://schemas.microsoft.com/office/powerpoint/2010/main" xmlns="" val="1988078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1EC9B5-0046-4BE3-AE23-880DA166BB90}"/>
              </a:ext>
            </a:extLst>
          </p:cNvPr>
          <p:cNvSpPr>
            <a:spLocks noGrp="1"/>
          </p:cNvSpPr>
          <p:nvPr>
            <p:ph type="title"/>
          </p:nvPr>
        </p:nvSpPr>
        <p:spPr>
          <a:xfrm>
            <a:off x="838200" y="365125"/>
            <a:ext cx="10515600" cy="1026947"/>
          </a:xfrm>
        </p:spPr>
        <p:txBody>
          <a:bodyPr>
            <a:normAutofit/>
          </a:bodyPr>
          <a:lstStyle/>
          <a:p>
            <a:r>
              <a:rPr lang="en-US" sz="2400" b="1" dirty="0">
                <a:solidFill>
                  <a:srgbClr val="FF0000"/>
                </a:solidFill>
              </a:rPr>
              <a:t>Methods of Departmental </a:t>
            </a:r>
            <a:r>
              <a:rPr lang="en-US" sz="2400" b="1" dirty="0" smtClean="0">
                <a:solidFill>
                  <a:srgbClr val="FF0000"/>
                </a:solidFill>
              </a:rPr>
              <a:t>Account:</a:t>
            </a:r>
            <a:r>
              <a:rPr lang="en-US" sz="2400" b="1" dirty="0">
                <a:solidFill>
                  <a:srgbClr val="FF0000"/>
                </a:solidFill>
              </a:rPr>
              <a:t/>
            </a:r>
            <a:br>
              <a:rPr lang="en-US" sz="2400" b="1" dirty="0">
                <a:solidFill>
                  <a:srgbClr val="FF0000"/>
                </a:solidFill>
              </a:rPr>
            </a:br>
            <a:endParaRPr lang="en-US" sz="2400" b="1" dirty="0">
              <a:solidFill>
                <a:srgbClr val="FF0000"/>
              </a:solidFill>
            </a:endParaRPr>
          </a:p>
        </p:txBody>
      </p:sp>
      <p:sp>
        <p:nvSpPr>
          <p:cNvPr id="3" name="Content Placeholder 2">
            <a:extLst>
              <a:ext uri="{FF2B5EF4-FFF2-40B4-BE49-F238E27FC236}">
                <a16:creationId xmlns:a16="http://schemas.microsoft.com/office/drawing/2014/main" xmlns="" id="{04273B95-7457-4443-9877-552D09E4717C}"/>
              </a:ext>
            </a:extLst>
          </p:cNvPr>
          <p:cNvSpPr>
            <a:spLocks noGrp="1"/>
          </p:cNvSpPr>
          <p:nvPr>
            <p:ph idx="1"/>
          </p:nvPr>
        </p:nvSpPr>
        <p:spPr>
          <a:xfrm>
            <a:off x="838200" y="1238761"/>
            <a:ext cx="10515600" cy="4351338"/>
          </a:xfrm>
        </p:spPr>
        <p:txBody>
          <a:bodyPr>
            <a:noAutofit/>
          </a:bodyPr>
          <a:lstStyle/>
          <a:p>
            <a:pPr algn="just">
              <a:lnSpc>
                <a:spcPct val="140000"/>
              </a:lnSpc>
              <a:spcBef>
                <a:spcPts val="0"/>
              </a:spcBef>
              <a:buNone/>
            </a:pPr>
            <a:r>
              <a:rPr lang="en-US" sz="2000" dirty="0"/>
              <a:t>There are two methods of keeping Departmental Accounts −</a:t>
            </a:r>
          </a:p>
          <a:p>
            <a:pPr marL="514350" indent="-514350" algn="just">
              <a:lnSpc>
                <a:spcPct val="140000"/>
              </a:lnSpc>
              <a:spcBef>
                <a:spcPts val="0"/>
              </a:spcBef>
              <a:buFont typeface="+mj-lt"/>
              <a:buAutoNum type="alphaLcParenR"/>
            </a:pPr>
            <a:r>
              <a:rPr lang="en-US" sz="2000" b="1" dirty="0" smtClean="0"/>
              <a:t>Separate </a:t>
            </a:r>
            <a:r>
              <a:rPr lang="en-US" sz="2000" b="1" dirty="0"/>
              <a:t>Set of Books for each department</a:t>
            </a:r>
          </a:p>
          <a:p>
            <a:pPr marL="514350" indent="-514350" algn="just">
              <a:lnSpc>
                <a:spcPct val="140000"/>
              </a:lnSpc>
              <a:spcBef>
                <a:spcPts val="0"/>
              </a:spcBef>
              <a:buFont typeface="+mj-lt"/>
              <a:buAutoNum type="alphaLcParenR"/>
            </a:pPr>
            <a:r>
              <a:rPr lang="en-US" sz="2000" b="1" dirty="0"/>
              <a:t>Accounting in Columnar Books form</a:t>
            </a:r>
          </a:p>
          <a:p>
            <a:pPr algn="just">
              <a:lnSpc>
                <a:spcPct val="140000"/>
              </a:lnSpc>
              <a:spcBef>
                <a:spcPts val="0"/>
              </a:spcBef>
            </a:pPr>
            <a:endParaRPr lang="en-US" sz="2000" dirty="0"/>
          </a:p>
          <a:p>
            <a:pPr algn="just">
              <a:lnSpc>
                <a:spcPct val="140000"/>
              </a:lnSpc>
              <a:spcBef>
                <a:spcPts val="0"/>
              </a:spcBef>
              <a:buNone/>
            </a:pPr>
            <a:r>
              <a:rPr lang="en-US" sz="2400" b="1" dirty="0" smtClean="0">
                <a:solidFill>
                  <a:srgbClr val="FF0000"/>
                </a:solidFill>
              </a:rPr>
              <a:t>a) Separate </a:t>
            </a:r>
            <a:r>
              <a:rPr lang="en-US" sz="2400" b="1" dirty="0">
                <a:solidFill>
                  <a:srgbClr val="FF0000"/>
                </a:solidFill>
              </a:rPr>
              <a:t>Set of Books for each </a:t>
            </a:r>
            <a:r>
              <a:rPr lang="en-US" sz="2400" b="1" dirty="0" smtClean="0">
                <a:solidFill>
                  <a:srgbClr val="FF0000"/>
                </a:solidFill>
              </a:rPr>
              <a:t>Department:</a:t>
            </a:r>
          </a:p>
          <a:p>
            <a:pPr marL="0" indent="0" algn="just">
              <a:lnSpc>
                <a:spcPct val="140000"/>
              </a:lnSpc>
              <a:spcBef>
                <a:spcPts val="0"/>
              </a:spcBef>
              <a:buNone/>
            </a:pPr>
            <a:r>
              <a:rPr lang="en-US" sz="2000" dirty="0" smtClean="0"/>
              <a:t>Under </a:t>
            </a:r>
            <a:r>
              <a:rPr lang="en-US" sz="2000" dirty="0"/>
              <a:t>this method of accounting, each department is treated as a separate unit and separate set of books are maintained for each unit. Financial results of each unit are combined at the end of accounting year to know the overall result of the store.</a:t>
            </a:r>
          </a:p>
          <a:p>
            <a:pPr marL="0" indent="0" algn="just">
              <a:lnSpc>
                <a:spcPct val="140000"/>
              </a:lnSpc>
              <a:spcBef>
                <a:spcPts val="0"/>
              </a:spcBef>
              <a:buNone/>
            </a:pPr>
            <a:r>
              <a:rPr lang="en-US" sz="2000" dirty="0"/>
              <a:t>Due to high cost, this method of accounting is followed only by very big business houses or where to do so is compulsory as per the law. Insurance business is one of the best examples, where to follow this system is compulsory.</a:t>
            </a:r>
          </a:p>
          <a:p>
            <a:pPr algn="just">
              <a:lnSpc>
                <a:spcPct val="140000"/>
              </a:lnSpc>
              <a:spcBef>
                <a:spcPts val="0"/>
              </a:spcBef>
            </a:pPr>
            <a:endParaRPr lang="en-US" sz="2000" dirty="0"/>
          </a:p>
        </p:txBody>
      </p:sp>
    </p:spTree>
    <p:extLst>
      <p:ext uri="{BB962C8B-B14F-4D97-AF65-F5344CB8AC3E}">
        <p14:creationId xmlns:p14="http://schemas.microsoft.com/office/powerpoint/2010/main" xmlns="" val="3456500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E8F77A-5BA6-4FAB-95F6-C086E73B4A34}"/>
              </a:ext>
            </a:extLst>
          </p:cNvPr>
          <p:cNvSpPr>
            <a:spLocks noGrp="1"/>
          </p:cNvSpPr>
          <p:nvPr>
            <p:ph type="title"/>
          </p:nvPr>
        </p:nvSpPr>
        <p:spPr>
          <a:xfrm>
            <a:off x="838200" y="365126"/>
            <a:ext cx="10515600" cy="958708"/>
          </a:xfrm>
        </p:spPr>
        <p:txBody>
          <a:bodyPr>
            <a:normAutofit/>
          </a:bodyPr>
          <a:lstStyle/>
          <a:p>
            <a:r>
              <a:rPr lang="en-US" sz="2400" b="1" dirty="0" smtClean="0">
                <a:solidFill>
                  <a:srgbClr val="FF0000"/>
                </a:solidFill>
              </a:rPr>
              <a:t>b) Accounting </a:t>
            </a:r>
            <a:r>
              <a:rPr lang="en-US" sz="2400" b="1" dirty="0">
                <a:solidFill>
                  <a:srgbClr val="FF0000"/>
                </a:solidFill>
              </a:rPr>
              <a:t>in Columnar Books </a:t>
            </a:r>
            <a:r>
              <a:rPr lang="en-US" sz="2400" b="1" dirty="0" smtClean="0">
                <a:solidFill>
                  <a:srgbClr val="FF0000"/>
                </a:solidFill>
              </a:rPr>
              <a:t>Form:</a:t>
            </a:r>
            <a:r>
              <a:rPr lang="en-US" sz="2400" b="1" dirty="0">
                <a:solidFill>
                  <a:srgbClr val="FF0000"/>
                </a:solidFill>
              </a:rPr>
              <a:t/>
            </a:r>
            <a:br>
              <a:rPr lang="en-US" sz="2400" b="1" dirty="0">
                <a:solidFill>
                  <a:srgbClr val="FF0000"/>
                </a:solidFill>
              </a:rPr>
            </a:br>
            <a:endParaRPr lang="en-US" sz="2400" b="1" dirty="0">
              <a:solidFill>
                <a:srgbClr val="FF0000"/>
              </a:solidFill>
            </a:endParaRPr>
          </a:p>
        </p:txBody>
      </p:sp>
      <p:sp>
        <p:nvSpPr>
          <p:cNvPr id="3" name="Content Placeholder 2">
            <a:extLst>
              <a:ext uri="{FF2B5EF4-FFF2-40B4-BE49-F238E27FC236}">
                <a16:creationId xmlns:a16="http://schemas.microsoft.com/office/drawing/2014/main" xmlns="" id="{7F082DCE-38C6-4061-A5EE-CAFE2CB72BF8}"/>
              </a:ext>
            </a:extLst>
          </p:cNvPr>
          <p:cNvSpPr>
            <a:spLocks noGrp="1"/>
          </p:cNvSpPr>
          <p:nvPr>
            <p:ph idx="1"/>
          </p:nvPr>
        </p:nvSpPr>
        <p:spPr>
          <a:xfrm>
            <a:off x="851848" y="1211465"/>
            <a:ext cx="10515600" cy="2923807"/>
          </a:xfrm>
        </p:spPr>
        <p:txBody>
          <a:bodyPr>
            <a:normAutofit/>
          </a:bodyPr>
          <a:lstStyle/>
          <a:p>
            <a:pPr algn="just"/>
            <a:r>
              <a:rPr lang="en-US" sz="2400" dirty="0"/>
              <a:t>Small trading unit generally uses this system of accounting, where accounts of all departments are maintained together by central accounts department in the columnar books form. Under this method, sale, purchase, stock, expenses, etc. are maintained in a columnar form.</a:t>
            </a:r>
          </a:p>
          <a:p>
            <a:pPr algn="just"/>
            <a:r>
              <a:rPr lang="en-US" sz="2400" dirty="0" smtClean="0"/>
              <a:t>It </a:t>
            </a:r>
            <a:r>
              <a:rPr lang="en-US" sz="2400" dirty="0"/>
              <a:t>is necessary that to prepare a departmental Trading and Profit and Loss Account, preparation of subsidiary books of accounts having different columns for the different department is required. Purchase Book, Purchase Return Book, Sale Book, Sales return books etc. are the examples of the subsidiary books</a:t>
            </a:r>
            <a:r>
              <a:rPr lang="en-US" sz="2400" dirty="0" smtClean="0"/>
              <a:t>.</a:t>
            </a:r>
            <a:endParaRPr lang="en-US" sz="2400" dirty="0"/>
          </a:p>
        </p:txBody>
      </p:sp>
    </p:spTree>
    <p:extLst>
      <p:ext uri="{BB962C8B-B14F-4D97-AF65-F5344CB8AC3E}">
        <p14:creationId xmlns:p14="http://schemas.microsoft.com/office/powerpoint/2010/main" xmlns="" val="2326860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58B007-B903-48BE-B876-9144CACA0A75}"/>
              </a:ext>
            </a:extLst>
          </p:cNvPr>
          <p:cNvSpPr>
            <a:spLocks noGrp="1"/>
          </p:cNvSpPr>
          <p:nvPr>
            <p:ph type="title"/>
          </p:nvPr>
        </p:nvSpPr>
        <p:spPr/>
        <p:txBody>
          <a:bodyPr>
            <a:normAutofit/>
          </a:bodyPr>
          <a:lstStyle/>
          <a:p>
            <a:pPr algn="ctr"/>
            <a:r>
              <a:rPr lang="en-US" sz="2800" b="1" dirty="0">
                <a:solidFill>
                  <a:srgbClr val="FF0000"/>
                </a:solidFill>
              </a:rPr>
              <a:t>SPECIMEN OF A SALE BOOK IS GIVEN BELOW −</a:t>
            </a:r>
          </a:p>
        </p:txBody>
      </p:sp>
      <p:graphicFrame>
        <p:nvGraphicFramePr>
          <p:cNvPr id="4" name="Content Placeholder 3">
            <a:extLst>
              <a:ext uri="{FF2B5EF4-FFF2-40B4-BE49-F238E27FC236}">
                <a16:creationId xmlns:a16="http://schemas.microsoft.com/office/drawing/2014/main" xmlns="" id="{9AD1D949-49B8-4423-9C66-47EEFAC51794}"/>
              </a:ext>
            </a:extLst>
          </p:cNvPr>
          <p:cNvGraphicFramePr>
            <a:graphicFrameLocks noGrp="1"/>
          </p:cNvGraphicFramePr>
          <p:nvPr>
            <p:ph idx="1"/>
            <p:extLst>
              <p:ext uri="{D42A27DB-BD31-4B8C-83A1-F6EECF244321}">
                <p14:modId xmlns:p14="http://schemas.microsoft.com/office/powerpoint/2010/main" xmlns="" val="3194580706"/>
              </p:ext>
            </p:extLst>
          </p:nvPr>
        </p:nvGraphicFramePr>
        <p:xfrm>
          <a:off x="1337482" y="1903546"/>
          <a:ext cx="9608025" cy="2354554"/>
        </p:xfrm>
        <a:graphic>
          <a:graphicData uri="http://schemas.openxmlformats.org/drawingml/2006/table">
            <a:tbl>
              <a:tblPr>
                <a:tableStyleId>{775DCB02-9BB8-47FD-8907-85C794F793BA}</a:tableStyleId>
              </a:tblPr>
              <a:tblGrid>
                <a:gridCol w="1372575">
                  <a:extLst>
                    <a:ext uri="{9D8B030D-6E8A-4147-A177-3AD203B41FA5}">
                      <a16:colId xmlns:a16="http://schemas.microsoft.com/office/drawing/2014/main" xmlns="" val="310534277"/>
                    </a:ext>
                  </a:extLst>
                </a:gridCol>
                <a:gridCol w="1372575">
                  <a:extLst>
                    <a:ext uri="{9D8B030D-6E8A-4147-A177-3AD203B41FA5}">
                      <a16:colId xmlns:a16="http://schemas.microsoft.com/office/drawing/2014/main" xmlns="" val="4930510"/>
                    </a:ext>
                  </a:extLst>
                </a:gridCol>
                <a:gridCol w="1372575">
                  <a:extLst>
                    <a:ext uri="{9D8B030D-6E8A-4147-A177-3AD203B41FA5}">
                      <a16:colId xmlns:a16="http://schemas.microsoft.com/office/drawing/2014/main" xmlns="" val="1230645789"/>
                    </a:ext>
                  </a:extLst>
                </a:gridCol>
                <a:gridCol w="1372575">
                  <a:extLst>
                    <a:ext uri="{9D8B030D-6E8A-4147-A177-3AD203B41FA5}">
                      <a16:colId xmlns:a16="http://schemas.microsoft.com/office/drawing/2014/main" xmlns="" val="2405453884"/>
                    </a:ext>
                  </a:extLst>
                </a:gridCol>
                <a:gridCol w="1372575">
                  <a:extLst>
                    <a:ext uri="{9D8B030D-6E8A-4147-A177-3AD203B41FA5}">
                      <a16:colId xmlns:a16="http://schemas.microsoft.com/office/drawing/2014/main" xmlns="" val="3924569651"/>
                    </a:ext>
                  </a:extLst>
                </a:gridCol>
                <a:gridCol w="1372575">
                  <a:extLst>
                    <a:ext uri="{9D8B030D-6E8A-4147-A177-3AD203B41FA5}">
                      <a16:colId xmlns:a16="http://schemas.microsoft.com/office/drawing/2014/main" xmlns="" val="239342264"/>
                    </a:ext>
                  </a:extLst>
                </a:gridCol>
                <a:gridCol w="1372575">
                  <a:extLst>
                    <a:ext uri="{9D8B030D-6E8A-4147-A177-3AD203B41FA5}">
                      <a16:colId xmlns:a16="http://schemas.microsoft.com/office/drawing/2014/main" xmlns="" val="1928570225"/>
                    </a:ext>
                  </a:extLst>
                </a:gridCol>
              </a:tblGrid>
              <a:tr h="601162">
                <a:tc>
                  <a:txBody>
                    <a:bodyPr/>
                    <a:lstStyle/>
                    <a:p>
                      <a:pPr algn="ctr"/>
                      <a:endParaRPr lang="en-US" sz="1600" dirty="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extLst>
                  <a:ext uri="{0D108BD9-81ED-4DB2-BD59-A6C34878D82A}">
                    <a16:rowId xmlns:a16="http://schemas.microsoft.com/office/drawing/2014/main" xmlns="" val="684739025"/>
                  </a:ext>
                </a:extLst>
              </a:tr>
              <a:tr h="1102132">
                <a:tc>
                  <a:txBody>
                    <a:bodyPr/>
                    <a:lstStyle/>
                    <a:p>
                      <a:pPr algn="ctr" fontAlgn="t"/>
                      <a:r>
                        <a:rPr lang="en-US" sz="1600" dirty="0">
                          <a:effectLst/>
                        </a:rPr>
                        <a:t>Date</a:t>
                      </a:r>
                    </a:p>
                  </a:txBody>
                  <a:tcPr marL="60960" marR="60960" marT="60960" marB="60960"/>
                </a:tc>
                <a:tc>
                  <a:txBody>
                    <a:bodyPr/>
                    <a:lstStyle/>
                    <a:p>
                      <a:pPr algn="ctr" fontAlgn="t"/>
                      <a:r>
                        <a:rPr lang="en-US" sz="1600" dirty="0">
                          <a:effectLst/>
                        </a:rPr>
                        <a:t>Particulars</a:t>
                      </a:r>
                    </a:p>
                  </a:txBody>
                  <a:tcPr marL="60960" marR="60960" marT="60960" marB="60960"/>
                </a:tc>
                <a:tc>
                  <a:txBody>
                    <a:bodyPr/>
                    <a:lstStyle/>
                    <a:p>
                      <a:pPr algn="ctr" fontAlgn="t"/>
                      <a:r>
                        <a:rPr lang="en-US" sz="1600" dirty="0">
                          <a:effectLst/>
                        </a:rPr>
                        <a:t>L.F.</a:t>
                      </a:r>
                    </a:p>
                  </a:txBody>
                  <a:tcPr marL="60960" marR="60960" marT="60960" marB="60960"/>
                </a:tc>
                <a:tc>
                  <a:txBody>
                    <a:bodyPr/>
                    <a:lstStyle/>
                    <a:p>
                      <a:pPr algn="ctr" fontAlgn="t"/>
                      <a:r>
                        <a:rPr lang="en-US" sz="1600">
                          <a:effectLst/>
                        </a:rPr>
                        <a:t>Department A</a:t>
                      </a:r>
                    </a:p>
                  </a:txBody>
                  <a:tcPr marL="60960" marR="60960" marT="60960" marB="60960"/>
                </a:tc>
                <a:tc>
                  <a:txBody>
                    <a:bodyPr/>
                    <a:lstStyle/>
                    <a:p>
                      <a:pPr algn="ctr" fontAlgn="t"/>
                      <a:r>
                        <a:rPr lang="en-US" sz="1600">
                          <a:effectLst/>
                        </a:rPr>
                        <a:t>Department B</a:t>
                      </a:r>
                    </a:p>
                  </a:txBody>
                  <a:tcPr marL="60960" marR="60960" marT="60960" marB="60960"/>
                </a:tc>
                <a:tc>
                  <a:txBody>
                    <a:bodyPr/>
                    <a:lstStyle/>
                    <a:p>
                      <a:pPr algn="ctr" fontAlgn="t"/>
                      <a:r>
                        <a:rPr lang="en-US" sz="1600" dirty="0">
                          <a:effectLst/>
                        </a:rPr>
                        <a:t>Department C</a:t>
                      </a:r>
                    </a:p>
                  </a:txBody>
                  <a:tcPr marL="60960" marR="60960" marT="60960" marB="60960"/>
                </a:tc>
                <a:tc>
                  <a:txBody>
                    <a:bodyPr/>
                    <a:lstStyle/>
                    <a:p>
                      <a:pPr algn="ctr" fontAlgn="t"/>
                      <a:r>
                        <a:rPr lang="en-US" sz="1600">
                          <a:effectLst/>
                        </a:rPr>
                        <a:t>Department D</a:t>
                      </a:r>
                    </a:p>
                  </a:txBody>
                  <a:tcPr marL="60960" marR="60960" marT="60960" marB="60960"/>
                </a:tc>
                <a:extLst>
                  <a:ext uri="{0D108BD9-81ED-4DB2-BD59-A6C34878D82A}">
                    <a16:rowId xmlns:a16="http://schemas.microsoft.com/office/drawing/2014/main" xmlns="" val="3900931588"/>
                  </a:ext>
                </a:extLst>
              </a:tr>
              <a:tr h="651260">
                <a:tc>
                  <a:txBody>
                    <a:bodyPr/>
                    <a:lstStyle/>
                    <a:p>
                      <a:pPr algn="ctr" fontAlgn="t"/>
                      <a:r>
                        <a:rPr lang="en-US" sz="1600">
                          <a:effectLst/>
                        </a:rPr>
                        <a:t> </a:t>
                      </a:r>
                    </a:p>
                  </a:txBody>
                  <a:tcPr marL="60960" marR="60960" marT="60960" marB="60960"/>
                </a:tc>
                <a:tc>
                  <a:txBody>
                    <a:bodyPr/>
                    <a:lstStyle/>
                    <a:p>
                      <a:pPr algn="ctr" fontAlgn="t"/>
                      <a:endParaRPr lang="en-US" sz="1600">
                        <a:effectLst/>
                      </a:endParaRPr>
                    </a:p>
                  </a:txBody>
                  <a:tcPr marL="60960" marR="60960" marT="60960" marB="60960"/>
                </a:tc>
                <a:tc>
                  <a:txBody>
                    <a:bodyPr/>
                    <a:lstStyle/>
                    <a:p>
                      <a:pPr algn="ctr" fontAlgn="t"/>
                      <a:endParaRPr lang="en-US" sz="1600">
                        <a:effectLst/>
                      </a:endParaRPr>
                    </a:p>
                  </a:txBody>
                  <a:tcPr marL="60960" marR="60960" marT="60960" marB="60960"/>
                </a:tc>
                <a:tc>
                  <a:txBody>
                    <a:bodyPr/>
                    <a:lstStyle/>
                    <a:p>
                      <a:pPr algn="ctr" fontAlgn="t"/>
                      <a:endParaRPr lang="en-US" sz="1600" dirty="0">
                        <a:effectLst/>
                      </a:endParaRPr>
                    </a:p>
                  </a:txBody>
                  <a:tcPr marL="60960" marR="60960" marT="60960" marB="60960"/>
                </a:tc>
                <a:tc>
                  <a:txBody>
                    <a:bodyPr/>
                    <a:lstStyle/>
                    <a:p>
                      <a:pPr algn="ctr" fontAlgn="t"/>
                      <a:endParaRPr lang="en-US" sz="1600">
                        <a:effectLst/>
                      </a:endParaRPr>
                    </a:p>
                  </a:txBody>
                  <a:tcPr marL="60960" marR="60960" marT="60960" marB="60960"/>
                </a:tc>
                <a:tc>
                  <a:txBody>
                    <a:bodyPr/>
                    <a:lstStyle/>
                    <a:p>
                      <a:pPr algn="ctr" fontAlgn="t"/>
                      <a:endParaRPr lang="en-US" sz="1600">
                        <a:effectLst/>
                      </a:endParaRPr>
                    </a:p>
                  </a:txBody>
                  <a:tcPr marL="60960" marR="60960" marT="60960" marB="60960"/>
                </a:tc>
                <a:tc>
                  <a:txBody>
                    <a:bodyPr/>
                    <a:lstStyle/>
                    <a:p>
                      <a:pPr algn="ctr"/>
                      <a:endParaRPr lang="en-US" sz="1600" dirty="0"/>
                    </a:p>
                  </a:txBody>
                  <a:tcPr/>
                </a:tc>
                <a:extLst>
                  <a:ext uri="{0D108BD9-81ED-4DB2-BD59-A6C34878D82A}">
                    <a16:rowId xmlns:a16="http://schemas.microsoft.com/office/drawing/2014/main" xmlns="" val="4276302123"/>
                  </a:ext>
                </a:extLst>
              </a:tr>
            </a:tbl>
          </a:graphicData>
        </a:graphic>
      </p:graphicFrame>
      <p:sp>
        <p:nvSpPr>
          <p:cNvPr id="5" name="Rectangle 1">
            <a:extLst>
              <a:ext uri="{FF2B5EF4-FFF2-40B4-BE49-F238E27FC236}">
                <a16:creationId xmlns:a16="http://schemas.microsoft.com/office/drawing/2014/main" xmlns="" id="{E33D74CF-7179-496C-9DE4-44E82735E75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763390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B1CCFD-31EF-4AC9-887D-BA07874C1096}"/>
              </a:ext>
            </a:extLst>
          </p:cNvPr>
          <p:cNvSpPr>
            <a:spLocks noGrp="1"/>
          </p:cNvSpPr>
          <p:nvPr>
            <p:ph type="title"/>
          </p:nvPr>
        </p:nvSpPr>
        <p:spPr>
          <a:xfrm>
            <a:off x="3571835" y="2839877"/>
            <a:ext cx="5462983" cy="1841305"/>
          </a:xfrm>
          <a:solidFill>
            <a:schemeClr val="tx2">
              <a:lumMod val="50000"/>
            </a:schemeClr>
          </a:solidFill>
          <a:ln>
            <a:solidFill>
              <a:schemeClr val="accent2"/>
            </a:solidFill>
          </a:ln>
        </p:spPr>
        <p:style>
          <a:lnRef idx="2">
            <a:schemeClr val="accent2"/>
          </a:lnRef>
          <a:fillRef idx="1">
            <a:schemeClr val="lt1"/>
          </a:fillRef>
          <a:effectRef idx="0">
            <a:schemeClr val="accent2"/>
          </a:effectRef>
          <a:fontRef idx="minor">
            <a:schemeClr val="dk1"/>
          </a:fontRef>
        </p:style>
        <p:txBody>
          <a:bodyPr>
            <a:normAutofit/>
          </a:bodyPr>
          <a:lstStyle/>
          <a:p>
            <a:pPr algn="ctr"/>
            <a:r>
              <a:rPr lang="en-US" sz="2800" b="1" dirty="0">
                <a:ln w="22225">
                  <a:solidFill>
                    <a:schemeClr val="accent2"/>
                  </a:solidFill>
                  <a:prstDash val="solid"/>
                </a:ln>
                <a:solidFill>
                  <a:schemeClr val="accent2">
                    <a:lumMod val="40000"/>
                    <a:lumOff val="60000"/>
                  </a:schemeClr>
                </a:solidFill>
              </a:rPr>
              <a:t>THANK YOU</a:t>
            </a:r>
          </a:p>
        </p:txBody>
      </p:sp>
    </p:spTree>
    <p:extLst>
      <p:ext uri="{BB962C8B-B14F-4D97-AF65-F5344CB8AC3E}">
        <p14:creationId xmlns:p14="http://schemas.microsoft.com/office/powerpoint/2010/main" xmlns="" val="847679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794</Words>
  <Application>Microsoft Office PowerPoint</Application>
  <PresentationFormat>Custom</PresentationFormat>
  <Paragraphs>76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WELCOME Class: B.Com – Part-1  Subject: Financial Accounting Topic – DEPARTMENTAL ACCOUNTING : A BASIC INTRODUCTION</vt:lpstr>
      <vt:lpstr>MEANING OF DEPARTMENTAL ACCOUNTING:</vt:lpstr>
      <vt:lpstr>Objectives of Departmental Accounting: </vt:lpstr>
      <vt:lpstr>Advantages of Departmental Accounting: </vt:lpstr>
      <vt:lpstr>Differences between Branch Vs Department </vt:lpstr>
      <vt:lpstr>Methods of Departmental Account: </vt:lpstr>
      <vt:lpstr>b) Accounting in Columnar Books Form: </vt:lpstr>
      <vt:lpstr>SPECIMEN OF A SALE BOOK IS GIVEN BELOW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kanchan kumar</dc:creator>
  <cp:lastModifiedBy>HP</cp:lastModifiedBy>
  <cp:revision>11</cp:revision>
  <dcterms:created xsi:type="dcterms:W3CDTF">2020-07-11T03:17:40Z</dcterms:created>
  <dcterms:modified xsi:type="dcterms:W3CDTF">2020-07-11T07:23:01Z</dcterms:modified>
</cp:coreProperties>
</file>